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68" r:id="rId2"/>
    <p:sldId id="294" r:id="rId3"/>
    <p:sldId id="291" r:id="rId4"/>
    <p:sldId id="304" r:id="rId5"/>
    <p:sldId id="301" r:id="rId6"/>
    <p:sldId id="303" r:id="rId7"/>
    <p:sldId id="295" r:id="rId8"/>
    <p:sldId id="302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E8C0660-FCB8-4E4F-888F-3FB41753AAA2}">
          <p14:sldIdLst>
            <p14:sldId id="268"/>
            <p14:sldId id="294"/>
            <p14:sldId id="291"/>
            <p14:sldId id="304"/>
            <p14:sldId id="301"/>
            <p14:sldId id="303"/>
          </p14:sldIdLst>
        </p14:section>
        <p14:section name="Untitled Section" id="{27B00B1B-7C8E-42AF-9D48-A8D829F29AAF}">
          <p14:sldIdLst>
            <p14:sldId id="295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50C"/>
    <a:srgbClr val="0479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60" autoAdjust="0"/>
    <p:restoredTop sz="76617" autoAdjust="0"/>
  </p:normalViewPr>
  <p:slideViewPr>
    <p:cSldViewPr snapToGrid="0" snapToObjects="1">
      <p:cViewPr varScale="1">
        <p:scale>
          <a:sx n="89" d="100"/>
          <a:sy n="89" d="100"/>
        </p:scale>
        <p:origin x="1090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151D370-48D2-4EA3-85D5-F00CA2AC877E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D3A197-5C12-4309-A9DB-77F161E10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27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621671-7E6C-7746-AF0D-CD197AFDFB61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80FB02-D9C2-6A4D-8A7B-43D279C71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03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60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1230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</a:t>
            </a:r>
            <a:r>
              <a:rPr lang="en-US" baseline="0" dirty="0" smtClean="0"/>
              <a:t> hope that none of these scenarios ever happen</a:t>
            </a:r>
          </a:p>
          <a:p>
            <a:r>
              <a:rPr lang="en-US" baseline="0" dirty="0" smtClean="0"/>
              <a:t>We train on these scenarios so that we know what to do IF they happen</a:t>
            </a:r>
          </a:p>
          <a:p>
            <a:r>
              <a:rPr lang="en-US" baseline="0" dirty="0" smtClean="0"/>
              <a:t>Responses to all of these scenarios are described in the SA Incident Response plan, Shared BSL3 manual, Dr. Salcedo’s manual and the ARC SOP and are congruent with each other. </a:t>
            </a:r>
          </a:p>
          <a:p>
            <a:r>
              <a:rPr lang="en-US" baseline="0" dirty="0" smtClean="0"/>
              <a:t>Today we’ll drill on the top 2 after discussing all of the topics.</a:t>
            </a:r>
          </a:p>
          <a:p>
            <a:r>
              <a:rPr lang="en-US" baseline="0" dirty="0" smtClean="0"/>
              <a:t>Labs should drill on spills as well.  This can occur at BSL2.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12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13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96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31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509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0FB02-D9C2-6A4D-8A7B-43D279C71D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98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1AB265-C0D2-A543-B156-B0221787BF0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33906"/>
            <a:ext cx="12192000" cy="112409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38E82-F276-E142-E87C-5EDAC7406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88" y="905690"/>
            <a:ext cx="8334246" cy="2106570"/>
          </a:xfrm>
        </p:spPr>
        <p:txBody>
          <a:bodyPr rIns="91440">
            <a:normAutofit/>
          </a:bodyPr>
          <a:lstStyle>
            <a:lvl1pPr>
              <a:defRPr sz="42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</p:spTree>
    <p:extLst>
      <p:ext uri="{BB962C8B-B14F-4D97-AF65-F5344CB8AC3E}">
        <p14:creationId xmlns:p14="http://schemas.microsoft.com/office/powerpoint/2010/main" val="412645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B1C6F3-8D05-7245-98E0-6A89EF37B5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7339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7B0E5A4-57E2-7602-491D-37B816FD3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1888" y="905690"/>
            <a:ext cx="8334246" cy="2106570"/>
          </a:xfrm>
        </p:spPr>
        <p:txBody>
          <a:bodyPr rIns="91440">
            <a:normAutofit/>
          </a:bodyPr>
          <a:lstStyle>
            <a:lvl1pPr>
              <a:defRPr sz="4200" b="1" i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31B425-093C-0149-952F-11573DF09F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51888" y="3218871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BB10240F-B4BA-0448-B9CB-BAB80DBF6B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1889" y="3519488"/>
            <a:ext cx="8334246" cy="701877"/>
          </a:xfrm>
        </p:spPr>
        <p:txBody>
          <a:bodyPr anchor="t"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subtitle, date or other important information, not to exceed two lines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54FFE49-5199-9649-BB93-1060548611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1889" y="5953913"/>
            <a:ext cx="10311412" cy="523088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name, position, unit/faculty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D50E08-9389-704F-B967-8B33E01F63EE}"/>
              </a:ext>
            </a:extLst>
          </p:cNvPr>
          <p:cNvSpPr/>
          <p:nvPr userDrawn="1"/>
        </p:nvSpPr>
        <p:spPr>
          <a:xfrm>
            <a:off x="11506200" y="9797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DA47717F-59FB-F445-B50C-D4B473F1A7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63459" y="232022"/>
            <a:ext cx="456122" cy="7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92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F2F59-3D81-9C0B-CDB4-B5F8B5CE8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Ins="91440">
            <a:normAutofit/>
          </a:bodyPr>
          <a:lstStyle>
            <a:lvl1pPr>
              <a:defRPr sz="34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16257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85900" y="1840447"/>
            <a:ext cx="9677400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A315EF-C99D-DF4A-94FC-CDB4F9DEC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98293"/>
            <a:ext cx="6697346" cy="352084"/>
          </a:xfrm>
          <a:solidFill>
            <a:schemeClr val="accent1"/>
          </a:solidFill>
          <a:ln>
            <a:noFill/>
          </a:ln>
        </p:spPr>
        <p:txBody>
          <a:bodyPr wrap="none" lIns="274320" tIns="64008" rIns="182880" bIns="91440" anchor="ctr" anchorCtr="0">
            <a:sp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presentation topic or department/unit name (text box will expand to fit)</a:t>
            </a:r>
          </a:p>
        </p:txBody>
      </p:sp>
    </p:spTree>
    <p:extLst>
      <p:ext uri="{BB962C8B-B14F-4D97-AF65-F5344CB8AC3E}">
        <p14:creationId xmlns:p14="http://schemas.microsoft.com/office/powerpoint/2010/main" val="362628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E51D-BA97-2BBF-F3DF-C2B38B35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Ins="91440">
            <a:normAutofit/>
          </a:bodyPr>
          <a:lstStyle>
            <a:lvl1pPr>
              <a:defRPr sz="3400" b="1" i="0">
                <a:solidFill>
                  <a:schemeClr val="tx1">
                    <a:lumMod val="90000"/>
                    <a:lumOff val="10000"/>
                  </a:schemeClr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DFC75F-7C56-4347-B180-B45A7C3C2B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5300" y="16257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33615FB-E867-334E-BB0E-3B18A26595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85900" y="1840447"/>
            <a:ext cx="4482548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3A315EF-C99D-DF4A-94FC-CDB4F9DECB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498293"/>
            <a:ext cx="6697346" cy="352084"/>
          </a:xfrm>
          <a:solidFill>
            <a:schemeClr val="accent1"/>
          </a:solidFill>
          <a:ln>
            <a:noFill/>
          </a:ln>
        </p:spPr>
        <p:txBody>
          <a:bodyPr wrap="none" lIns="274320" tIns="64008" rIns="182880" bIns="91440" anchor="ctr" anchorCtr="0">
            <a:sp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Insert presentation topic or department/unit name (text box will expand to fit)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B0DEE38D-2FF0-2A49-A7D1-AF607FA3AB7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23554" y="1840447"/>
            <a:ext cx="4939746" cy="444605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tabLst/>
              <a:defRPr sz="2600">
                <a:solidFill>
                  <a:schemeClr val="tx1"/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  <a:p>
            <a:pPr lvl="0"/>
            <a:r>
              <a:rPr lang="en-US" dirty="0"/>
              <a:t>Bulleted list</a:t>
            </a:r>
          </a:p>
        </p:txBody>
      </p:sp>
    </p:spTree>
    <p:extLst>
      <p:ext uri="{BB962C8B-B14F-4D97-AF65-F5344CB8AC3E}">
        <p14:creationId xmlns:p14="http://schemas.microsoft.com/office/powerpoint/2010/main" val="374076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A194C-A4B8-2148-8BE0-5451BAAC53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25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10000"/>
                    <a:lumOff val="90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2A8E911-3157-1444-8D3E-B3404B047192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B6D0D8-B441-B94F-81C3-D858DB039304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54FEC2B-37AF-0F44-BE06-966950F82A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EB6C9F2-5465-8D47-8351-B6B681C458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9C382C-FEDF-9251-E54F-141B8D2101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5900" y="2514600"/>
            <a:ext cx="8279202" cy="1367286"/>
          </a:xfrm>
        </p:spPr>
        <p:txBody>
          <a:bodyPr rIns="9144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header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892427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EB0E-880C-6049-9B69-BA2FEE34566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8234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C912DB-E11B-3D4C-9D09-221D4E8747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24128"/>
            <a:ext cx="11163300" cy="58338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3DBCEB-EA83-B646-A716-9EAB713C52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4226928"/>
            <a:ext cx="5264150" cy="354459"/>
          </a:xfrm>
        </p:spPr>
        <p:txBody>
          <a:bodyPr>
            <a:noAutofit/>
          </a:bodyPr>
          <a:lstStyle>
            <a:lvl1pPr marL="0" indent="0">
              <a:buNone/>
              <a:defRPr sz="2300">
                <a:solidFill>
                  <a:schemeClr val="tx1">
                    <a:lumMod val="25000"/>
                    <a:lumOff val="75000"/>
                  </a:schemeClr>
                </a:solidFill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Insert subtitle if needed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83DD59-F90E-824A-BBB1-FEED68A85CFA}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B906E23-D9AF-EB4E-BF01-60C6ADFFAA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11E94CE-F71B-1944-B826-00353C8726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85900" y="4007404"/>
            <a:ext cx="471523" cy="94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FF968CE-35E2-E543-8D71-1D8778441684}"/>
              </a:ext>
            </a:extLst>
          </p:cNvPr>
          <p:cNvSpPr/>
          <p:nvPr userDrawn="1"/>
        </p:nvSpPr>
        <p:spPr>
          <a:xfrm>
            <a:off x="8714232" y="1024128"/>
            <a:ext cx="2449068" cy="5833872"/>
          </a:xfrm>
          <a:custGeom>
            <a:avLst/>
            <a:gdLst>
              <a:gd name="connsiteX0" fmla="*/ 0 w 3290316"/>
              <a:gd name="connsiteY0" fmla="*/ 0 h 6193766"/>
              <a:gd name="connsiteX1" fmla="*/ 1490472 w 3290316"/>
              <a:gd name="connsiteY1" fmla="*/ 0 h 6193766"/>
              <a:gd name="connsiteX2" fmla="*/ 2980944 w 3290316"/>
              <a:gd name="connsiteY2" fmla="*/ 0 h 6193766"/>
              <a:gd name="connsiteX3" fmla="*/ 3290316 w 3290316"/>
              <a:gd name="connsiteY3" fmla="*/ 0 h 6193766"/>
              <a:gd name="connsiteX4" fmla="*/ 3290316 w 3290316"/>
              <a:gd name="connsiteY4" fmla="*/ 6185532 h 6193766"/>
              <a:gd name="connsiteX5" fmla="*/ 1492453 w 3290316"/>
              <a:gd name="connsiteY5" fmla="*/ 6185532 h 6193766"/>
              <a:gd name="connsiteX6" fmla="*/ 1490472 w 3290316"/>
              <a:gd name="connsiteY6" fmla="*/ 6193766 h 619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0316" h="6193766">
                <a:moveTo>
                  <a:pt x="0" y="0"/>
                </a:moveTo>
                <a:lnTo>
                  <a:pt x="1490472" y="0"/>
                </a:lnTo>
                <a:lnTo>
                  <a:pt x="2980944" y="0"/>
                </a:lnTo>
                <a:lnTo>
                  <a:pt x="3290316" y="0"/>
                </a:lnTo>
                <a:lnTo>
                  <a:pt x="3290316" y="6185532"/>
                </a:lnTo>
                <a:lnTo>
                  <a:pt x="1492453" y="6185532"/>
                </a:lnTo>
                <a:lnTo>
                  <a:pt x="1490472" y="6193766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6EFDCA-0F37-B65D-EA97-DDFF7EC0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5900" y="2514600"/>
            <a:ext cx="8279202" cy="1367286"/>
          </a:xfrm>
        </p:spPr>
        <p:txBody>
          <a:bodyPr rIns="9144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header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37571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457200"/>
            <a:ext cx="10668000" cy="1066800"/>
          </a:xfrm>
        </p:spPr>
        <p:txBody>
          <a:bodyPr>
            <a:normAutofit/>
          </a:bodyPr>
          <a:lstStyle>
            <a:lvl1pPr>
              <a:defRPr sz="3400" b="1" i="0"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r>
              <a:rPr lang="en-US" dirty="0"/>
              <a:t>Insert slide title in title or sentence case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6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0D614-EDF6-8AD1-02DA-1BBA71DA1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180753"/>
            <a:ext cx="10668000" cy="180753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Blank Slide</a:t>
            </a:r>
          </a:p>
        </p:txBody>
      </p:sp>
    </p:spTree>
    <p:extLst>
      <p:ext uri="{BB962C8B-B14F-4D97-AF65-F5344CB8AC3E}">
        <p14:creationId xmlns:p14="http://schemas.microsoft.com/office/powerpoint/2010/main" val="649504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W–Madison logo in white text on a red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78A76A-7D1D-3E85-0AC5-9B02E65F2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180060"/>
            <a:ext cx="10668000" cy="170121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Red Closing Slide</a:t>
            </a:r>
          </a:p>
        </p:txBody>
      </p:sp>
    </p:spTree>
    <p:extLst>
      <p:ext uri="{BB962C8B-B14F-4D97-AF65-F5344CB8AC3E}">
        <p14:creationId xmlns:p14="http://schemas.microsoft.com/office/powerpoint/2010/main" val="2583120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-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05D359-7029-C74B-8048-D1347E3FF64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UW–Madison logo with white text on a black background">
            <a:extLst>
              <a:ext uri="{FF2B5EF4-FFF2-40B4-BE49-F238E27FC236}">
                <a16:creationId xmlns:a16="http://schemas.microsoft.com/office/drawing/2014/main" id="{9442AFA6-CAED-D743-9BD0-FB7276EC2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7092" y="2911281"/>
            <a:ext cx="3077817" cy="103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48DEFCB-76DD-8C96-B6DC-4040B702A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201325"/>
            <a:ext cx="10668000" cy="191386"/>
          </a:xfrm>
        </p:spPr>
        <p:txBody>
          <a:bodyPr>
            <a:normAutofit/>
          </a:bodyPr>
          <a:lstStyle>
            <a:lvl1pPr>
              <a:defRPr sz="1200" b="0" i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defRPr>
            </a:lvl1pPr>
          </a:lstStyle>
          <a:p>
            <a:r>
              <a:rPr lang="en-US" dirty="0"/>
              <a:t>Black Closing Slide</a:t>
            </a:r>
          </a:p>
        </p:txBody>
      </p:sp>
    </p:spTree>
    <p:extLst>
      <p:ext uri="{BB962C8B-B14F-4D97-AF65-F5344CB8AC3E}">
        <p14:creationId xmlns:p14="http://schemas.microsoft.com/office/powerpoint/2010/main" val="231482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457200"/>
            <a:ext cx="10668000" cy="1066800"/>
          </a:xfrm>
          <a:prstGeom prst="rect">
            <a:avLst/>
          </a:prstGeom>
        </p:spPr>
        <p:txBody>
          <a:bodyPr vert="horz" lIns="0" tIns="4572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5900" y="1828799"/>
            <a:ext cx="9677400" cy="445770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05057"/>
            <a:ext cx="1060586" cy="3447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64008" rIns="91440" bIns="64008" rtlCol="0" anchor="ctr">
            <a:spAutoFit/>
          </a:bodyPr>
          <a:lstStyle>
            <a:lvl1pPr algn="ctr">
              <a:defRPr sz="1400" b="0" i="0">
                <a:solidFill>
                  <a:schemeClr val="bg1"/>
                </a:solidFill>
                <a:latin typeface="Red Hat Text" panose="02010303040201060303" pitchFamily="2" charset="0"/>
                <a:ea typeface="Red Hat Text" panose="02010303040201060303" pitchFamily="2" charset="0"/>
                <a:cs typeface="Red Hat Text" panose="020103030402010603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1B1986-83A7-3542-BAD9-60B6AA5AD8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7059" y="0"/>
            <a:ext cx="570641" cy="102440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UW–Madison red crest logo&#10;">
            <a:extLst>
              <a:ext uri="{FF2B5EF4-FFF2-40B4-BE49-F238E27FC236}">
                <a16:creationId xmlns:a16="http://schemas.microsoft.com/office/drawing/2014/main" id="{0E552B7F-AB27-DB49-8004-05CB2856796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564318" y="222225"/>
            <a:ext cx="456122" cy="71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7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74" r:id="rId4"/>
    <p:sldLayoutId id="2147483663" r:id="rId5"/>
    <p:sldLayoutId id="2147483673" r:id="rId6"/>
    <p:sldLayoutId id="2147483666" r:id="rId7"/>
    <p:sldLayoutId id="2147483667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Red Hat Display" panose="02010303040201060303" pitchFamily="2" charset="0"/>
          <a:ea typeface="Red Hat Display" panose="02010303040201060303" pitchFamily="2" charset="0"/>
          <a:cs typeface="Red Hat Display" panose="02010303040201060303" pitchFamily="2" charset="0"/>
        </a:defRPr>
      </a:lvl1pPr>
    </p:titleStyle>
    <p:bodyStyle>
      <a:lvl1pPr marL="176213" indent="-176213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90000"/>
        <a:buFont typeface="Arial" panose="020B0604020202020204" pitchFamily="34" charset="0"/>
        <a:buChar char="•"/>
        <a:tabLst/>
        <a:defRPr sz="26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1pPr>
      <a:lvl2pPr marL="635000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1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2pPr>
      <a:lvl3pPr marL="1092200" indent="-1778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3pPr>
      <a:lvl4pPr marL="15430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4pPr>
      <a:lvl5pPr marL="2001838" indent="-1730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b="0" i="0" kern="1200">
          <a:solidFill>
            <a:schemeClr val="tx1"/>
          </a:solidFill>
          <a:latin typeface="Red Hat Text" panose="02010303040201060303" pitchFamily="2" charset="0"/>
          <a:ea typeface="Red Hat Text" panose="02010303040201060303" pitchFamily="2" charset="0"/>
          <a:cs typeface="Red Hat Text" panose="02010303040201060303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72" userDrawn="1">
          <p15:clr>
            <a:srgbClr val="F26B43"/>
          </p15:clr>
        </p15:guide>
        <p15:guide id="3" pos="7608" userDrawn="1">
          <p15:clr>
            <a:srgbClr val="F26B43"/>
          </p15:clr>
        </p15:guide>
        <p15:guide id="4" pos="312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orient="horz" pos="4248" userDrawn="1">
          <p15:clr>
            <a:srgbClr val="F26B43"/>
          </p15:clr>
        </p15:guide>
        <p15:guide id="7" orient="horz" pos="288" userDrawn="1">
          <p15:clr>
            <a:srgbClr val="F26B43"/>
          </p15:clr>
        </p15:guide>
        <p15:guide id="8" orient="horz" pos="960" userDrawn="1">
          <p15:clr>
            <a:srgbClr val="F26B43"/>
          </p15:clr>
        </p15:guide>
        <p15:guide id="9" pos="7032" userDrawn="1">
          <p15:clr>
            <a:srgbClr val="F26B43"/>
          </p15:clr>
        </p15:guide>
        <p15:guide id="10" pos="936" userDrawn="1">
          <p15:clr>
            <a:srgbClr val="F26B43"/>
          </p15:clr>
        </p15:guide>
        <p15:guide id="11" orient="horz" pos="1152" userDrawn="1">
          <p15:clr>
            <a:srgbClr val="F26B43"/>
          </p15:clr>
        </p15:guide>
        <p15:guide id="12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297C0B-4763-30D7-E66D-507188FF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888" y="905690"/>
            <a:ext cx="9328432" cy="2106570"/>
          </a:xfrm>
        </p:spPr>
        <p:txBody>
          <a:bodyPr/>
          <a:lstStyle/>
          <a:p>
            <a:r>
              <a:rPr lang="en-US" dirty="0" smtClean="0"/>
              <a:t>Template:  PI training for </a:t>
            </a:r>
            <a:br>
              <a:rPr lang="en-US" dirty="0" smtClean="0"/>
            </a:br>
            <a:r>
              <a:rPr lang="en-US" dirty="0" smtClean="0"/>
              <a:t>Veterinary and Animal Care Staff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781E-1943-2597-D18E-0E33F14C56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This template uses UW brand template slides and font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77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C2F2049-D865-0EDC-E867-79B5E6B61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762" y="2002420"/>
            <a:ext cx="7002683" cy="3981690"/>
          </a:xfrm>
        </p:spPr>
        <p:txBody>
          <a:bodyPr>
            <a:normAutofit/>
          </a:bodyPr>
          <a:lstStyle/>
          <a:p>
            <a:r>
              <a:rPr lang="en-US" dirty="0" smtClean="0"/>
              <a:t>Protocol name</a:t>
            </a:r>
            <a:br>
              <a:rPr lang="en-US" dirty="0" smtClean="0"/>
            </a:br>
            <a:r>
              <a:rPr lang="en-US" dirty="0" smtClean="0"/>
              <a:t>Protocol #</a:t>
            </a:r>
            <a:br>
              <a:rPr lang="en-US" dirty="0" smtClean="0"/>
            </a:br>
            <a:r>
              <a:rPr lang="en-US" dirty="0" smtClean="0"/>
              <a:t>PI name &amp; #</a:t>
            </a:r>
            <a:br>
              <a:rPr lang="en-US" dirty="0" smtClean="0"/>
            </a:br>
            <a:r>
              <a:rPr lang="en-US" dirty="0" smtClean="0"/>
              <a:t>Lab manager/alternate #</a:t>
            </a:r>
            <a:br>
              <a:rPr lang="en-US" dirty="0" smtClean="0"/>
            </a:br>
            <a:r>
              <a:rPr lang="en-US" dirty="0" smtClean="0"/>
              <a:t>Vet contact &amp; #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4333712" y="517999"/>
            <a:ext cx="4984873" cy="5001271"/>
          </a:xfrm>
        </p:spPr>
        <p:txBody>
          <a:bodyPr/>
          <a:lstStyle/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Topic 1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Topic 2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Topic 3</a:t>
            </a:r>
            <a:endParaRPr lang="en-US" sz="2400" dirty="0"/>
          </a:p>
          <a:p>
            <a:pPr algn="ctr">
              <a:buClr>
                <a:schemeClr val="bg1"/>
              </a:buClr>
            </a:pPr>
            <a:r>
              <a:rPr lang="en-US" sz="2400" dirty="0" smtClean="0"/>
              <a:t>OR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Biological hazards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Chemical hazards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Radiological hazards</a:t>
            </a:r>
            <a:endParaRPr lang="en-US" sz="2400" dirty="0"/>
          </a:p>
          <a:p>
            <a:pPr algn="ctr">
              <a:buClr>
                <a:schemeClr val="bg1"/>
              </a:buClr>
            </a:pPr>
            <a:r>
              <a:rPr lang="en-US" sz="2400" dirty="0" smtClean="0"/>
              <a:t>OR 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Experiment 1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dirty="0" smtClean="0"/>
              <a:t>Experiment 2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82295" y="5953912"/>
            <a:ext cx="8141986" cy="904087"/>
          </a:xfrm>
        </p:spPr>
        <p:txBody>
          <a:bodyPr>
            <a:noAutofit/>
          </a:bodyPr>
          <a:lstStyle/>
          <a:p>
            <a:pPr algn="ctr"/>
            <a:r>
              <a:rPr lang="en-US" sz="2400" i="1" dirty="0" smtClean="0">
                <a:solidFill>
                  <a:srgbClr val="FF0000"/>
                </a:solidFill>
              </a:rPr>
              <a:t>See IACUC protocol, section XXXX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66" y="2002972"/>
            <a:ext cx="4147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Topics</a:t>
            </a:r>
          </a:p>
        </p:txBody>
      </p:sp>
    </p:spTree>
    <p:extLst>
      <p:ext uri="{BB962C8B-B14F-4D97-AF65-F5344CB8AC3E}">
        <p14:creationId xmlns:p14="http://schemas.microsoft.com/office/powerpoint/2010/main" val="969284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219200" y="3695700"/>
            <a:ext cx="1467971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1296" y="3432730"/>
            <a:ext cx="1102360" cy="68072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569C2FB-56A0-6975-E7B4-2E7A95603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1" y="1023582"/>
            <a:ext cx="10413294" cy="845121"/>
          </a:xfrm>
        </p:spPr>
        <p:txBody>
          <a:bodyPr>
            <a:normAutofit/>
          </a:bodyPr>
          <a:lstStyle/>
          <a:p>
            <a:r>
              <a:rPr lang="en-US" dirty="0" smtClean="0"/>
              <a:t>Agent Information (use name)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354" y="2112575"/>
            <a:ext cx="110076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Risk group 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Worked with at BSL-x, or ABSL-x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Route of transmission; explain that lab studies can enhance risk due to potential unnatural routes of infection or high doses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Reproductive hazard (in the case of </a:t>
            </a:r>
            <a:r>
              <a:rPr lang="en-US" sz="2400" dirty="0" err="1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Zika</a:t>
            </a: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LCMV, </a:t>
            </a:r>
            <a:r>
              <a:rPr lang="en-US" sz="2400" dirty="0" err="1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Listera</a:t>
            </a: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, Vaccinia </a:t>
            </a:r>
            <a:r>
              <a:rPr lang="en-US" sz="2400" dirty="0" err="1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etc</a:t>
            </a: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Symptoms of infection with this agent: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3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4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5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6</a:t>
            </a: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11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219200" y="3695700"/>
            <a:ext cx="1467971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1296" y="3432730"/>
            <a:ext cx="1102360" cy="68072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8569C2FB-56A0-6975-E7B4-2E7A95603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41" y="1023582"/>
            <a:ext cx="10413294" cy="845121"/>
          </a:xfrm>
        </p:spPr>
        <p:txBody>
          <a:bodyPr>
            <a:normAutofit/>
          </a:bodyPr>
          <a:lstStyle/>
          <a:p>
            <a:r>
              <a:rPr lang="en-US" dirty="0" smtClean="0"/>
              <a:t>Example:  Experiment 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9354" y="2112575"/>
            <a:ext cx="110076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Animals infected with Mycobacterium tuberculosis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Lab staff responsible for XXX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Animal care staff responsible for XXX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Precautions: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Occupational health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Vaccines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Immunocompromised and Quarantine Policies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Cage changing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See form and list, explain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PPE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See form and list, explain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9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219200" y="3695700"/>
            <a:ext cx="1467971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71296" y="3432730"/>
            <a:ext cx="1102360" cy="680720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9354" y="2112575"/>
            <a:ext cx="11007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previous slides for all agents, hazards, update info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76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Exposure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90599" y="1892314"/>
            <a:ext cx="10815577" cy="4446053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Notify your </a:t>
            </a:r>
            <a:r>
              <a:rPr lang="en-US" sz="2400" dirty="0" smtClean="0"/>
              <a:t>PI/</a:t>
            </a:r>
            <a:r>
              <a:rPr lang="en-US" sz="2400" dirty="0" smtClean="0"/>
              <a:t>supervisor </a:t>
            </a:r>
            <a:r>
              <a:rPr lang="en-US" sz="2400" dirty="0" smtClean="0"/>
              <a:t>immediately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Seek medical attention if necessary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UW ER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smtClean="0"/>
              <a:t>With PI/supervisor: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Complete </a:t>
            </a:r>
            <a:r>
              <a:rPr lang="en-US" sz="2400" dirty="0" smtClean="0"/>
              <a:t>First Report on biosafety </a:t>
            </a:r>
            <a:r>
              <a:rPr lang="en-US" sz="2400" dirty="0" smtClean="0"/>
              <a:t>website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Complete </a:t>
            </a:r>
            <a:r>
              <a:rPr lang="en-US" sz="2400" dirty="0" smtClean="0"/>
              <a:t>Workers Comp forms if </a:t>
            </a:r>
            <a:r>
              <a:rPr lang="en-US" sz="2400" dirty="0" smtClean="0"/>
              <a:t>needed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Notify </a:t>
            </a:r>
            <a:r>
              <a:rPr lang="en-US" sz="2400" dirty="0" smtClean="0"/>
              <a:t>the </a:t>
            </a:r>
            <a:r>
              <a:rPr lang="en-US" sz="2400" dirty="0" smtClean="0"/>
              <a:t>PI</a:t>
            </a:r>
            <a:endParaRPr lang="en-US" sz="2400" dirty="0"/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400" dirty="0" smtClean="0"/>
              <a:t>Next steps:  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Entity (OBS/RARC) notifies required </a:t>
            </a:r>
            <a:r>
              <a:rPr lang="en-US" sz="2400" dirty="0" smtClean="0"/>
              <a:t>agencies (NIH, OLAW, </a:t>
            </a:r>
            <a:r>
              <a:rPr lang="en-US" sz="2400" dirty="0" smtClean="0"/>
              <a:t>USDA)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Incident investigation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dirty="0" smtClean="0"/>
              <a:t>Retraining 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endParaRPr lang="en-US" sz="2400" dirty="0" smtClean="0"/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sz="24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437" y="1318800"/>
            <a:ext cx="4394563" cy="2796540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20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882295" y="5953912"/>
            <a:ext cx="8141986" cy="904087"/>
          </a:xfrm>
        </p:spPr>
        <p:txBody>
          <a:bodyPr>
            <a:noAutofit/>
          </a:bodyPr>
          <a:lstStyle/>
          <a:p>
            <a:pPr algn="ctr"/>
            <a:r>
              <a:rPr lang="en-US" sz="2400" i="1" dirty="0" smtClean="0">
                <a:solidFill>
                  <a:srgbClr val="FF0000"/>
                </a:solidFill>
              </a:rPr>
              <a:t>See IACUC protocol, section XXXX</a:t>
            </a:r>
            <a:endParaRPr lang="en-US" sz="2400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3766" y="2002972"/>
            <a:ext cx="114082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Delete any unnecessary</a:t>
            </a:r>
          </a:p>
          <a:p>
            <a:r>
              <a:rPr lang="en-US" sz="6000" dirty="0" smtClean="0">
                <a:solidFill>
                  <a:schemeClr val="bg1"/>
                </a:solidFill>
                <a:latin typeface="Red Hat Display Black" panose="02010303040201060303" pitchFamily="2" charset="0"/>
                <a:ea typeface="Red Hat Display Black" panose="02010303040201060303" pitchFamily="2" charset="0"/>
                <a:cs typeface="Red Hat Display Black" panose="02010303040201060303" pitchFamily="2" charset="0"/>
              </a:rPr>
              <a:t>Slides or Topics from the template </a:t>
            </a:r>
            <a:endParaRPr lang="en-US" sz="6000" dirty="0">
              <a:solidFill>
                <a:schemeClr val="bg1"/>
              </a:solidFill>
              <a:latin typeface="Red Hat Display Black" panose="02010303040201060303" pitchFamily="2" charset="0"/>
              <a:ea typeface="Red Hat Display Black" panose="02010303040201060303" pitchFamily="2" charset="0"/>
              <a:cs typeface="Red Hat Display Black" panose="020103030402010603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4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UW-Madison theme1">
      <a:dk1>
        <a:srgbClr val="202020"/>
      </a:dk1>
      <a:lt1>
        <a:srgbClr val="FFFFFF"/>
      </a:lt1>
      <a:dk2>
        <a:srgbClr val="101010"/>
      </a:dk2>
      <a:lt2>
        <a:srgbClr val="DADFE1"/>
      </a:lt2>
      <a:accent1>
        <a:srgbClr val="C5050C"/>
      </a:accent1>
      <a:accent2>
        <a:srgbClr val="C5050C"/>
      </a:accent2>
      <a:accent3>
        <a:srgbClr val="9B0000"/>
      </a:accent3>
      <a:accent4>
        <a:srgbClr val="FCCB51"/>
      </a:accent4>
      <a:accent5>
        <a:srgbClr val="80B3AE"/>
      </a:accent5>
      <a:accent6>
        <a:srgbClr val="ADADAD"/>
      </a:accent6>
      <a:hlink>
        <a:srgbClr val="0479A8"/>
      </a:hlink>
      <a:folHlink>
        <a:srgbClr val="0479A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W-Madison-text-RedHat-16_9" id="{95593F7D-9FAF-BB4B-A7BE-F5CF431D03A6}" vid="{E659526A-33C2-F44A-892A-8A9B499011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UW-Madison-text-RedHat-16_9(1)</Template>
  <TotalTime>3909</TotalTime>
  <Words>346</Words>
  <Application>Microsoft Office PowerPoint</Application>
  <PresentationFormat>Widescreen</PresentationFormat>
  <Paragraphs>71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Red Hat Display</vt:lpstr>
      <vt:lpstr>Red Hat Display Black</vt:lpstr>
      <vt:lpstr>Red Hat Text</vt:lpstr>
      <vt:lpstr>Wingdings</vt:lpstr>
      <vt:lpstr>Office Theme</vt:lpstr>
      <vt:lpstr>Template:  PI training for  Veterinary and Animal Care Staff</vt:lpstr>
      <vt:lpstr>Protocol name Protocol # PI name &amp; # Lab manager/alternate # Vet contact &amp; # </vt:lpstr>
      <vt:lpstr>PowerPoint Presentation</vt:lpstr>
      <vt:lpstr>Agent Information (use name)</vt:lpstr>
      <vt:lpstr>Example:  Experiment 1</vt:lpstr>
      <vt:lpstr>Copy previous slides for all agents, hazards, update info</vt:lpstr>
      <vt:lpstr>Exposure response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use this template</dc:title>
  <dc:creator>Erin Plisch</dc:creator>
  <cp:lastModifiedBy>Erin Plisch</cp:lastModifiedBy>
  <cp:revision>200</cp:revision>
  <cp:lastPrinted>2024-04-25T16:55:47Z</cp:lastPrinted>
  <dcterms:created xsi:type="dcterms:W3CDTF">2024-04-24T15:13:03Z</dcterms:created>
  <dcterms:modified xsi:type="dcterms:W3CDTF">2025-04-03T16:54:44Z</dcterms:modified>
</cp:coreProperties>
</file>